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5" r:id="rId2"/>
    <p:sldId id="256" r:id="rId3"/>
    <p:sldId id="287" r:id="rId4"/>
    <p:sldId id="28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4"/>
  </p:normalViewPr>
  <p:slideViewPr>
    <p:cSldViewPr snapToGrid="0" snapToObjects="1">
      <p:cViewPr varScale="1">
        <p:scale>
          <a:sx n="139" d="100"/>
          <a:sy n="139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312021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0" name="Shape 4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[Leave this slide visible until presentation starts]</a:t>
            </a:r>
          </a:p>
        </p:txBody>
      </p:sp>
    </p:spTree>
    <p:extLst>
      <p:ext uri="{BB962C8B-B14F-4D97-AF65-F5344CB8AC3E}">
        <p14:creationId xmlns:p14="http://schemas.microsoft.com/office/powerpoint/2010/main" val="722952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Line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Line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Line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Line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Line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Line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Line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Line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9138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58277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87415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316552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152" name="Body Level One…"/>
          <p:cNvSpPr txBox="1"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Tx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Tx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Tx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Tx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+mn-lt"/>
                <a:ea typeface="+mn-ea"/>
                <a:cs typeface="+mn-c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 descr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+mn-lt"/>
                <a:ea typeface="+mn-ea"/>
                <a:cs typeface="+mn-c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 descr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4" Type="http://schemas.openxmlformats.org/officeDocument/2006/relationships/image" Target="../media/image22.png"/><Relationship Id="rId5" Type="http://schemas.openxmlformats.org/officeDocument/2006/relationships/image" Target="../media/image23.jpe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hyperlink" Target="https://docs.databricks.com/_static/notebooks/gentle-introduction-to-apache-spark.html" TargetMode="External"/><Relationship Id="rId7" Type="http://schemas.openxmlformats.org/officeDocument/2006/relationships/hyperlink" Target="https://community.cloud.databricks.com" TargetMode="External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rextester.com/l/sql_server_online_compiler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e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medium.com/airbnb-engineering/automated-machine-learning-a-paradigm-shift-that-accelerates-data-scientist-productivity-airbnb-f1f8a10d61f8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Shape 261" descr="Shape 26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8" y="0"/>
            <a:ext cx="9347200" cy="525780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262"/>
          <p:cNvSpPr txBox="1">
            <a:spLocks noGrp="1"/>
          </p:cNvSpPr>
          <p:nvPr>
            <p:ph type="title"/>
          </p:nvPr>
        </p:nvSpPr>
        <p:spPr>
          <a:xfrm>
            <a:off x="1538957" y="615398"/>
            <a:ext cx="5781282" cy="6121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850391">
              <a:defRPr sz="279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Welcome to General Assembly</a:t>
            </a:r>
          </a:p>
        </p:txBody>
      </p:sp>
      <p:sp>
        <p:nvSpPr>
          <p:cNvPr id="467" name="Shape 263"/>
          <p:cNvSpPr txBox="1">
            <a:spLocks noGrp="1"/>
          </p:cNvSpPr>
          <p:nvPr>
            <p:ph type="body" sz="half" idx="1"/>
          </p:nvPr>
        </p:nvSpPr>
        <p:spPr>
          <a:xfrm>
            <a:off x="12373" y="4300948"/>
            <a:ext cx="5781282" cy="1158459"/>
          </a:xfrm>
          <a:prstGeom prst="rect">
            <a:avLst/>
          </a:prstGeom>
        </p:spPr>
        <p:txBody>
          <a:bodyPr/>
          <a:lstStyle/>
          <a:p>
            <a:pPr algn="l"/>
            <a:endParaRPr sz="184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defRPr sz="1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WiFi 	</a:t>
            </a:r>
            <a:r>
              <a:rPr lang="en-GB" dirty="0" smtClean="0"/>
              <a:t>  </a:t>
            </a:r>
            <a:r>
              <a:rPr b="0" dirty="0" smtClean="0"/>
              <a:t>GA </a:t>
            </a:r>
            <a:r>
              <a:rPr b="0" dirty="0"/>
              <a:t>Guest	 </a:t>
            </a:r>
          </a:p>
          <a:p>
            <a:pPr algn="l">
              <a:defRPr sz="1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 smtClean="0"/>
              <a:t>Passwor</a:t>
            </a:r>
            <a:r>
              <a:rPr lang="en-GB" dirty="0" smtClean="0"/>
              <a:t>d  </a:t>
            </a:r>
            <a:r>
              <a:rPr b="0" dirty="0" smtClean="0"/>
              <a:t>yellowpencil</a:t>
            </a:r>
            <a:endParaRPr b="0" dirty="0"/>
          </a:p>
        </p:txBody>
      </p:sp>
      <p:sp>
        <p:nvSpPr>
          <p:cNvPr id="468" name="Shape 264"/>
          <p:cNvSpPr txBox="1">
            <a:spLocks noGrp="1"/>
          </p:cNvSpPr>
          <p:nvPr>
            <p:ph type="sldNum" sz="quarter" idx="2"/>
          </p:nvPr>
        </p:nvSpPr>
        <p:spPr>
          <a:xfrm>
            <a:off x="8897951" y="4791045"/>
            <a:ext cx="391133" cy="3539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464" name="Shape 260" descr="Shape 26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8732" y="671339"/>
            <a:ext cx="500225" cy="5002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693302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33" name="WHY USE DATABA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USE DATABASES</a:t>
            </a:r>
          </a:p>
        </p:txBody>
      </p:sp>
      <p:sp>
        <p:nvSpPr>
          <p:cNvPr id="234" name="Rules on structure make writing and retrieving data more reliable and efficient.…"/>
          <p:cNvSpPr txBox="1"/>
          <p:nvPr/>
        </p:nvSpPr>
        <p:spPr>
          <a:xfrm>
            <a:off x="454024" y="1325562"/>
            <a:ext cx="8455027" cy="4650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Rules on structure make writing and retrieving data more reliable and efficient. </a:t>
            </a:r>
          </a:p>
          <a:p>
            <a:pPr marL="624840" marR="65828" lvl="3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Standardised business definitions</a:t>
            </a:r>
          </a:p>
          <a:p>
            <a:pPr marL="624840" marR="65828" lvl="3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Source of truth</a:t>
            </a:r>
          </a:p>
          <a:p>
            <a:pPr marL="624840" marR="65828" lvl="3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Fast read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Where databases are valued: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Operational systems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Reporting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</p:txBody>
      </p:sp>
      <p:pic>
        <p:nvPicPr>
          <p:cNvPr id="235" name="organised-art2.jpg" descr="organised-art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48296" y="2559207"/>
            <a:ext cx="3872319" cy="218065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42" name="RELATIONAL DATABASE - TAB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RELATIONAL DATABASE - TABLES</a:t>
            </a:r>
          </a:p>
        </p:txBody>
      </p:sp>
      <p:sp>
        <p:nvSpPr>
          <p:cNvPr id="243" name="A relational database is a database based tabular data and links between data entities or concepts.…"/>
          <p:cNvSpPr txBox="1"/>
          <p:nvPr/>
        </p:nvSpPr>
        <p:spPr>
          <a:xfrm>
            <a:off x="454024" y="1325562"/>
            <a:ext cx="6039288" cy="173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A relational database is a database based tabular data and links between data entities or concepts.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A relational database is organised into tables. Each table should correspond to one entity or concept.</a:t>
            </a: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7278" y="1325562"/>
            <a:ext cx="2539740" cy="2051843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51" name="RELATIONAL DATABASE - SCHEM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RELATIONAL DATABASE - SCHEMA</a:t>
            </a:r>
          </a:p>
        </p:txBody>
      </p:sp>
      <p:sp>
        <p:nvSpPr>
          <p:cNvPr id="252" name="A table is made up rows and columns, similar to a Pandas dataframe or Excel spreadsheet.…"/>
          <p:cNvSpPr txBox="1"/>
          <p:nvPr/>
        </p:nvSpPr>
        <p:spPr>
          <a:xfrm>
            <a:off x="454024" y="1325562"/>
            <a:ext cx="8455027" cy="2047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A table is made up rows and columns, similar to a Pandas dataframe or Excel spreadsheet.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A table also has a 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schema</a:t>
            </a:r>
            <a:r>
              <a:t> which is a set of rules for what goes in each table. These specify what columns are contained in the table and what type those columns are (text, integers, floats, etc.).</a:t>
            </a:r>
          </a:p>
        </p:txBody>
      </p:sp>
      <p:sp>
        <p:nvSpPr>
          <p:cNvPr id="253" name="data"/>
          <p:cNvSpPr txBox="1"/>
          <p:nvPr/>
        </p:nvSpPr>
        <p:spPr>
          <a:xfrm>
            <a:off x="1181159" y="3943717"/>
            <a:ext cx="7149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data</a:t>
            </a:r>
          </a:p>
        </p:txBody>
      </p:sp>
      <p:sp>
        <p:nvSpPr>
          <p:cNvPr id="254" name="Line"/>
          <p:cNvSpPr/>
          <p:nvPr/>
        </p:nvSpPr>
        <p:spPr>
          <a:xfrm>
            <a:off x="2010214" y="4172317"/>
            <a:ext cx="553619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55" name="Table : BankAccounts…"/>
          <p:cNvSpPr/>
          <p:nvPr/>
        </p:nvSpPr>
        <p:spPr>
          <a:xfrm>
            <a:off x="2889982" y="3676885"/>
            <a:ext cx="2292419" cy="990865"/>
          </a:xfrm>
          <a:prstGeom prst="rect">
            <a:avLst/>
          </a:prstGeom>
          <a:solidFill>
            <a:srgbClr val="DCDEE0"/>
          </a:solidFill>
          <a:ln w="254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1400"/>
            </a:pPr>
            <a:r>
              <a:t>Table : BankAccounts</a:t>
            </a:r>
          </a:p>
          <a:p>
            <a:pPr algn="l">
              <a:defRPr sz="1400"/>
            </a:pPr>
            <a:r>
              <a:t>V1 : ACCOUNT_ID - Integer</a:t>
            </a:r>
          </a:p>
          <a:p>
            <a:pPr algn="l">
              <a:defRPr sz="1400"/>
            </a:pPr>
            <a:r>
              <a:t>V2 : Balance - Decimal(10,3)</a:t>
            </a:r>
          </a:p>
          <a:p>
            <a:pPr algn="l">
              <a:defRPr sz="1400"/>
            </a:pPr>
            <a:r>
              <a:t>Primary_Key = ACCOUNT_ID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4915" y="3390761"/>
            <a:ext cx="1934797" cy="1563113"/>
          </a:xfrm>
          <a:prstGeom prst="rect">
            <a:avLst/>
          </a:prstGeom>
          <a:ln w="25400"/>
        </p:spPr>
      </p:pic>
      <p:sp>
        <p:nvSpPr>
          <p:cNvPr id="257" name="Line"/>
          <p:cNvSpPr/>
          <p:nvPr/>
        </p:nvSpPr>
        <p:spPr>
          <a:xfrm>
            <a:off x="5508549" y="4172317"/>
            <a:ext cx="553620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58" name="schema"/>
          <p:cNvSpPr txBox="1"/>
          <p:nvPr/>
        </p:nvSpPr>
        <p:spPr>
          <a:xfrm>
            <a:off x="3527683" y="3256037"/>
            <a:ext cx="1003673" cy="408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schema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65" name="RELATIONAL DATABASE - KE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RELATIONAL DATABASE - KEYS</a:t>
            </a:r>
          </a:p>
        </p:txBody>
      </p:sp>
      <p:sp>
        <p:nvSpPr>
          <p:cNvPr id="266" name="Each table typically has a primary key column. This column is a unique value per row and serves as the identifier for the row.…"/>
          <p:cNvSpPr txBox="1"/>
          <p:nvPr/>
        </p:nvSpPr>
        <p:spPr>
          <a:xfrm>
            <a:off x="454024" y="1325562"/>
            <a:ext cx="8455027" cy="1332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Each table typically has a primary key column. This column is a unique value per row and serves as the identifier for the row.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A table can have many foreign keys as well. A foreign key is a column that contains values to link the table to the other tables.</a:t>
            </a:r>
          </a:p>
        </p:txBody>
      </p:sp>
      <p:pic>
        <p:nvPicPr>
          <p:cNvPr id="267" name="foreignkey.jpg" descr="foreignke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3458" y="3068383"/>
            <a:ext cx="3853777" cy="1753469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74" name="RELATIONAL DATABASE - DATA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RELATIONAL DATABASE - DATA MODEL</a:t>
            </a:r>
          </a:p>
        </p:txBody>
      </p:sp>
      <p:sp>
        <p:nvSpPr>
          <p:cNvPr id="275" name="Databases are ‘modelled’ to suit their intended purpose."/>
          <p:cNvSpPr txBox="1"/>
          <p:nvPr/>
        </p:nvSpPr>
        <p:spPr>
          <a:xfrm>
            <a:off x="454024" y="1325562"/>
            <a:ext cx="8455027" cy="71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t>Databases are ‘modelled’ to suit their intended purpose. </a:t>
            </a:r>
          </a:p>
        </p:txBody>
      </p:sp>
      <p:pic>
        <p:nvPicPr>
          <p:cNvPr id="276" name="db-3rdnormal.gif" descr="db-3rdnorma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232" y="2358475"/>
            <a:ext cx="5799435" cy="2215113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83" name="RELATIONAL DATABASE - TRANSACTIONAL INTEG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RELATIONAL DATABASE - TRANSACTIONAL INTEGRITY</a:t>
            </a:r>
          </a:p>
        </p:txBody>
      </p:sp>
      <p:sp>
        <p:nvSpPr>
          <p:cNvPr id="284" name="A unit of work performed against a database is called a transaction. This term generally represents any change in database."/>
          <p:cNvSpPr txBox="1"/>
          <p:nvPr/>
        </p:nvSpPr>
        <p:spPr>
          <a:xfrm>
            <a:off x="454024" y="1325562"/>
            <a:ext cx="8455027" cy="1021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t>A unit of work performed against a database is called a transaction. This term generally represents any change in database.</a:t>
            </a:r>
          </a:p>
        </p:txBody>
      </p:sp>
      <p:pic>
        <p:nvPicPr>
          <p:cNvPr id="285" name="transaction.png" descr="transaction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79275" y="2888645"/>
            <a:ext cx="4903764" cy="1750353"/>
          </a:xfrm>
          <a:prstGeom prst="rect">
            <a:avLst/>
          </a:prstGeom>
          <a:ln w="25400"/>
        </p:spPr>
      </p:pic>
      <p:sp>
        <p:nvSpPr>
          <p:cNvPr id="286" name="What happens if step 1 succeeds and step 2 fails ?…"/>
          <p:cNvSpPr txBox="1"/>
          <p:nvPr/>
        </p:nvSpPr>
        <p:spPr>
          <a:xfrm>
            <a:off x="5295454" y="3177921"/>
            <a:ext cx="3916431" cy="172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57479" marR="65828" indent="-116839" algn="l" defTabSz="914400"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1600" b="0"/>
            </a:pPr>
            <a:r>
              <a:t>What happens if step 1 succeeds and step 2 fails ?</a:t>
            </a:r>
          </a:p>
          <a:p>
            <a:pPr marL="157479" marR="65828" indent="-116839" algn="l" defTabSz="914400"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1600" b="0"/>
            </a:pPr>
            <a:endParaRPr/>
          </a:p>
          <a:p>
            <a:pPr marL="157479" marR="65828" indent="-116839" algn="l" defTabSz="914400"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1600" b="0"/>
            </a:pPr>
            <a:r>
              <a:t>What if you request the balance between step 1 and step2 ?</a:t>
            </a:r>
          </a:p>
        </p:txBody>
      </p:sp>
      <p:sp>
        <p:nvSpPr>
          <p:cNvPr id="287" name="Example: Transfer money from an account to another."/>
          <p:cNvSpPr txBox="1"/>
          <p:nvPr/>
        </p:nvSpPr>
        <p:spPr>
          <a:xfrm>
            <a:off x="294750" y="2589752"/>
            <a:ext cx="4960046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65828" algn="l" defTabSz="914400">
              <a:spcBef>
                <a:spcPts val="700"/>
              </a:spcBef>
              <a:defRPr sz="1600" b="0"/>
            </a:lvl1pPr>
          </a:lstStyle>
          <a:p>
            <a:r>
              <a:t>Example: Transfer money from an account to another.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94" name="RELATIONAL DATABASE - ACI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RELATIONAL DATABASE - ACID</a:t>
            </a:r>
          </a:p>
        </p:txBody>
      </p:sp>
      <p:sp>
        <p:nvSpPr>
          <p:cNvPr id="295" name="ACID is a set of properties that guarantee that database transactions are processed reliably.…"/>
          <p:cNvSpPr txBox="1"/>
          <p:nvPr/>
        </p:nvSpPr>
        <p:spPr>
          <a:xfrm>
            <a:off x="454024" y="1325562"/>
            <a:ext cx="8455027" cy="314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ACID is a set of properties that guarantee that database transactions are processed reliably.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1300" b="0"/>
            </a:pP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Atomicity</a:t>
            </a:r>
            <a:r>
              <a:t> "all or nothing": if one part of the transaction fails, the entire transaction fails, and the database state is left unchanged.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1300" b="0"/>
            </a:pP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Consistency</a:t>
            </a:r>
            <a:r>
              <a:t> ensures that any transaction will bring the database from one valid state to another.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1300" b="0"/>
            </a:pP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Isolation</a:t>
            </a:r>
            <a:r>
              <a:t> ensures that the concurrent execution of transactions results in a system state that would be obtained if transactions were executed serially, i.e., one after the other.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1300" b="0"/>
            </a:pP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Durability</a:t>
            </a:r>
            <a:r>
              <a:t> ensures that once a transaction has been committed, it will remain so, even in the event of power loss, crashes, or errors.</a:t>
            </a:r>
          </a:p>
        </p:txBody>
      </p:sp>
      <p:pic>
        <p:nvPicPr>
          <p:cNvPr id="296" name="ACIDWordsOnly.png" descr="ACIDWordsOnl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70466" y="4308033"/>
            <a:ext cx="2388872" cy="806796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0" name="NO-SQL Databases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NO-SQL Databases</a:t>
            </a:r>
          </a:p>
        </p:txBody>
      </p:sp>
      <p:sp>
        <p:nvSpPr>
          <p:cNvPr id="301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08" name="SQL/NoSQ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SQL/NoSQL </a:t>
            </a:r>
          </a:p>
        </p:txBody>
      </p:sp>
      <p:sp>
        <p:nvSpPr>
          <p:cNvPr id="309" name="SQL…"/>
          <p:cNvSpPr txBox="1">
            <a:spLocks noGrp="1"/>
          </p:cNvSpPr>
          <p:nvPr>
            <p:ph type="body" sz="half" idx="1"/>
          </p:nvPr>
        </p:nvSpPr>
        <p:spPr>
          <a:xfrm>
            <a:off x="468153" y="983297"/>
            <a:ext cx="3933648" cy="403098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buSzTx/>
              <a:buFontTx/>
              <a:buNone/>
              <a:defRPr sz="2300"/>
            </a:pPr>
            <a:r>
              <a:t>SQL</a:t>
            </a:r>
          </a:p>
          <a:p>
            <a:pPr>
              <a:spcBef>
                <a:spcPts val="1200"/>
              </a:spcBef>
            </a:pPr>
            <a:r>
              <a:t>Traditional rows and columns data</a:t>
            </a:r>
          </a:p>
          <a:p>
            <a:pPr>
              <a:spcBef>
                <a:spcPts val="1200"/>
              </a:spcBef>
            </a:pPr>
            <a:r>
              <a:t>Strict structure / Primary Keys</a:t>
            </a:r>
          </a:p>
          <a:p>
            <a:pPr>
              <a:spcBef>
                <a:spcPts val="1200"/>
              </a:spcBef>
            </a:pPr>
            <a:r>
              <a:t>Entire column for each feature </a:t>
            </a:r>
          </a:p>
          <a:p>
            <a:pPr>
              <a:spcBef>
                <a:spcPts val="1200"/>
              </a:spcBef>
            </a:pPr>
            <a:r>
              <a:t>Industry standard</a:t>
            </a:r>
          </a:p>
        </p:txBody>
      </p:sp>
      <p:sp>
        <p:nvSpPr>
          <p:cNvPr id="310" name="NoSQL…"/>
          <p:cNvSpPr txBox="1"/>
          <p:nvPr/>
        </p:nvSpPr>
        <p:spPr>
          <a:xfrm>
            <a:off x="4951253" y="983297"/>
            <a:ext cx="3933648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NoSQL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No well defined data structure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Works better for unstructured data 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Cheaper hardware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Popular among Startups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17" name="SQL/NoSQL -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SQL/NoSQL - Examples</a:t>
            </a:r>
          </a:p>
        </p:txBody>
      </p:sp>
      <p:sp>
        <p:nvSpPr>
          <p:cNvPr id="318" name="SQL…"/>
          <p:cNvSpPr txBox="1">
            <a:spLocks noGrp="1"/>
          </p:cNvSpPr>
          <p:nvPr>
            <p:ph type="body" sz="half" idx="1"/>
          </p:nvPr>
        </p:nvSpPr>
        <p:spPr>
          <a:xfrm>
            <a:off x="468153" y="983297"/>
            <a:ext cx="3933648" cy="403098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buSzTx/>
              <a:buFontTx/>
              <a:buNone/>
              <a:defRPr sz="2300"/>
            </a:pPr>
            <a:r>
              <a:t>SQL</a:t>
            </a:r>
          </a:p>
          <a:p>
            <a:pPr>
              <a:spcBef>
                <a:spcPts val="1200"/>
              </a:spcBef>
            </a:pPr>
            <a:r>
              <a:t>MySQL</a:t>
            </a:r>
          </a:p>
          <a:p>
            <a:pPr>
              <a:spcBef>
                <a:spcPts val="1200"/>
              </a:spcBef>
            </a:pPr>
            <a:r>
              <a:t>Oracle</a:t>
            </a:r>
          </a:p>
          <a:p>
            <a:pPr>
              <a:spcBef>
                <a:spcPts val="1200"/>
              </a:spcBef>
            </a:pPr>
            <a:r>
              <a:t>Postgres</a:t>
            </a:r>
          </a:p>
          <a:p>
            <a:pPr>
              <a:spcBef>
                <a:spcPts val="1200"/>
              </a:spcBef>
            </a:pPr>
            <a:r>
              <a:t>SQLite</a:t>
            </a:r>
          </a:p>
          <a:p>
            <a:pPr>
              <a:spcBef>
                <a:spcPts val="1200"/>
              </a:spcBef>
            </a:pPr>
            <a:r>
              <a:t>SQLServer</a:t>
            </a:r>
          </a:p>
          <a:p>
            <a:pPr>
              <a:spcBef>
                <a:spcPts val="1200"/>
              </a:spcBef>
            </a:pPr>
            <a:r>
              <a:t>Redshift</a:t>
            </a:r>
          </a:p>
        </p:txBody>
      </p:sp>
      <p:sp>
        <p:nvSpPr>
          <p:cNvPr id="319" name="NoSQL…"/>
          <p:cNvSpPr txBox="1"/>
          <p:nvPr/>
        </p:nvSpPr>
        <p:spPr>
          <a:xfrm>
            <a:off x="4951253" y="983297"/>
            <a:ext cx="3933648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NoSQL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MongoDB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CouchDB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Redis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Cassandra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Neo4j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HBase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64" name="image.png" descr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DATA SCIENCE…"/>
          <p:cNvSpPr txBox="1"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lang="en-GB" dirty="0" smtClean="0"/>
              <a:t>Lesson 10 </a:t>
            </a:r>
            <a:r>
              <a:rPr dirty="0" smtClean="0"/>
              <a:t>- </a:t>
            </a:r>
            <a:r>
              <a:rPr dirty="0"/>
              <a:t>Databases and SQL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3" name="BIG DATA &amp; SQL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BIG DATA &amp; SQL</a:t>
            </a:r>
          </a:p>
        </p:txBody>
      </p:sp>
      <p:sp>
        <p:nvSpPr>
          <p:cNvPr id="324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31" name="MPP RDBMS - Massively Parallel Process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MPP RDBMS - Massively Parallel Processing</a:t>
            </a:r>
          </a:p>
        </p:txBody>
      </p:sp>
      <p:pic>
        <p:nvPicPr>
          <p:cNvPr id="332" name="hash-distributed-table.png" descr="hash-distributed-tab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076" y="1325562"/>
            <a:ext cx="5918201" cy="3606801"/>
          </a:xfrm>
          <a:prstGeom prst="rect">
            <a:avLst/>
          </a:prstGeom>
          <a:ln w="25400"/>
        </p:spPr>
      </p:pic>
      <p:pic>
        <p:nvPicPr>
          <p:cNvPr id="333" name="Teradata-Logo.gif" descr="Teradata-Logo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9634" y="1158887"/>
            <a:ext cx="2169440" cy="928295"/>
          </a:xfrm>
          <a:prstGeom prst="rect">
            <a:avLst/>
          </a:prstGeom>
          <a:ln w="25400"/>
        </p:spPr>
      </p:pic>
      <p:pic>
        <p:nvPicPr>
          <p:cNvPr id="334" name="download.png" descr="downloa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9634" y="2345263"/>
            <a:ext cx="2169440" cy="567274"/>
          </a:xfrm>
          <a:prstGeom prst="rect">
            <a:avLst/>
          </a:prstGeom>
          <a:ln w="25400"/>
        </p:spPr>
      </p:pic>
      <p:pic>
        <p:nvPicPr>
          <p:cNvPr id="335" name="vertica-logo.jpg" descr="vertica-logo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77761" y="3170618"/>
            <a:ext cx="1833187" cy="928296"/>
          </a:xfrm>
          <a:prstGeom prst="rect">
            <a:avLst/>
          </a:prstGeom>
          <a:ln w="25400"/>
        </p:spPr>
      </p:pic>
      <p:pic>
        <p:nvPicPr>
          <p:cNvPr id="336" name="Amazonredshift_220x110.png" descr="Amazonredshift_220x11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29629" y="4400550"/>
            <a:ext cx="1729450" cy="864725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43" name="BIG DATA SQ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BIG DATA SQL</a:t>
            </a:r>
          </a:p>
        </p:txBody>
      </p:sp>
      <p:pic>
        <p:nvPicPr>
          <p:cNvPr id="344" name="Apache_Hive_logo.svg (2).png" descr="Apache_Hive_logo.svg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4972" y="1886046"/>
            <a:ext cx="1650786" cy="1485708"/>
          </a:xfrm>
          <a:prstGeom prst="rect">
            <a:avLst/>
          </a:prstGeom>
          <a:ln w="25400"/>
        </p:spPr>
      </p:pic>
      <p:pic>
        <p:nvPicPr>
          <p:cNvPr id="345" name="impala-logo.png" descr="impala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782" y="1480161"/>
            <a:ext cx="2569207" cy="2569206"/>
          </a:xfrm>
          <a:prstGeom prst="rect">
            <a:avLst/>
          </a:prstGeom>
          <a:ln w="25400"/>
        </p:spPr>
      </p:pic>
      <p:pic>
        <p:nvPicPr>
          <p:cNvPr id="346" name="apache-drill-image.png" descr="apache-drill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46415" y="2805083"/>
            <a:ext cx="2569207" cy="1485708"/>
          </a:xfrm>
          <a:prstGeom prst="rect">
            <a:avLst/>
          </a:prstGeom>
          <a:ln w="25400"/>
        </p:spPr>
      </p:pic>
      <p:pic>
        <p:nvPicPr>
          <p:cNvPr id="347" name="spark-logo-trademark (2).png" descr="spark-logo-trademark (2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46508" y="1360350"/>
            <a:ext cx="2569207" cy="1366599"/>
          </a:xfrm>
          <a:prstGeom prst="rect">
            <a:avLst/>
          </a:prstGeom>
          <a:ln w="25400"/>
        </p:spPr>
      </p:pic>
      <p:sp>
        <p:nvSpPr>
          <p:cNvPr id="348" name="What is it?…"/>
          <p:cNvSpPr txBox="1"/>
          <p:nvPr/>
        </p:nvSpPr>
        <p:spPr>
          <a:xfrm>
            <a:off x="640802" y="4446439"/>
            <a:ext cx="8230274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5138" indent="-335138" algn="l">
              <a:buSzPct val="100000"/>
              <a:buAutoNum type="arabicPeriod"/>
              <a:defRPr sz="1400" b="0"/>
            </a:pPr>
            <a:r>
              <a:rPr u="sng">
                <a:hlinkClick r:id="rId6"/>
              </a:rPr>
              <a:t>What is it?</a:t>
            </a:r>
          </a:p>
          <a:p>
            <a:pPr marL="335138" indent="-335138" algn="l">
              <a:buSzPct val="100000"/>
              <a:buAutoNum type="arabicPeriod"/>
              <a:defRPr sz="1400" b="0"/>
            </a:pPr>
            <a:r>
              <a:t>Sign up </a:t>
            </a:r>
            <a:r>
              <a:rPr u="sng">
                <a:hlinkClick r:id="rId7"/>
              </a:rPr>
              <a:t>https://community.cloud.databricks.com</a:t>
            </a:r>
          </a:p>
          <a:p>
            <a:pPr marL="335138" indent="-335138" algn="l">
              <a:buSzPct val="100000"/>
              <a:buAutoNum type="arabicPeriod"/>
              <a:defRPr sz="1400" b="0"/>
            </a:pPr>
            <a:r>
              <a:t>Import URL https://docs.databricks.com/_static/notebooks/gentle-introduction-to-apache-spark.html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2" name="SQL"/>
          <p:cNvSpPr txBox="1">
            <a:spLocks noGrp="1"/>
          </p:cNvSpPr>
          <p:nvPr>
            <p:ph type="title" idx="4294967295"/>
          </p:nvPr>
        </p:nvSpPr>
        <p:spPr>
          <a:xfrm>
            <a:off x="468312" y="792785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SQL</a:t>
            </a:r>
          </a:p>
        </p:txBody>
      </p:sp>
      <p:sp>
        <p:nvSpPr>
          <p:cNvPr id="353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sp>
        <p:nvSpPr>
          <p:cNvPr id="354" name="http://rextester.com/l/sql_server_online_compiler…"/>
          <p:cNvSpPr txBox="1"/>
          <p:nvPr/>
        </p:nvSpPr>
        <p:spPr>
          <a:xfrm>
            <a:off x="512407" y="2328789"/>
            <a:ext cx="6118936" cy="23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08597" indent="-167957" algn="l">
              <a:buClr>
                <a:srgbClr val="FFFEDE"/>
              </a:buClr>
              <a:buSzPct val="69000"/>
              <a:buFont typeface="Lucida Grande"/>
              <a:buChar char="‣"/>
              <a:defRPr sz="2100" b="0">
                <a:solidFill>
                  <a:srgbClr val="FFFFFF"/>
                </a:solidFill>
              </a:defRPr>
            </a:pPr>
            <a:r>
              <a:rPr u="sng">
                <a:hlinkClick r:id="rId2"/>
              </a:rPr>
              <a:t>http://rextester.com/l/sql_server_online_compiler</a:t>
            </a:r>
          </a:p>
          <a:p>
            <a:pPr marL="208597" indent="-167957" algn="l">
              <a:buClr>
                <a:srgbClr val="FFFEDE"/>
              </a:buClr>
              <a:buSzPct val="69000"/>
              <a:buFont typeface="Lucida Grande"/>
              <a:buChar char="‣"/>
              <a:defRPr sz="2100" b="0">
                <a:solidFill>
                  <a:srgbClr val="FFFFFF"/>
                </a:solidFill>
              </a:defRPr>
            </a:pPr>
            <a:r>
              <a:t>How to make a table?</a:t>
            </a:r>
          </a:p>
          <a:p>
            <a:pPr marL="208597" indent="-167957" algn="l">
              <a:buClr>
                <a:srgbClr val="FFFEDE"/>
              </a:buClr>
              <a:buSzPct val="69000"/>
              <a:buFont typeface="Lucida Grande"/>
              <a:buChar char="‣"/>
              <a:defRPr sz="2100" b="0">
                <a:solidFill>
                  <a:srgbClr val="FFFFFF"/>
                </a:solidFill>
              </a:defRPr>
            </a:pPr>
            <a:r>
              <a:t>How to query a table</a:t>
            </a:r>
          </a:p>
          <a:p>
            <a:pPr marL="208597" indent="-167957" algn="l">
              <a:buClr>
                <a:srgbClr val="FFFEDE"/>
              </a:buClr>
              <a:buSzPct val="69000"/>
              <a:buFont typeface="Lucida Grande"/>
              <a:buChar char="‣"/>
              <a:defRPr sz="2100" b="0">
                <a:solidFill>
                  <a:srgbClr val="FFFFFF"/>
                </a:solidFill>
              </a:defRPr>
            </a:pPr>
            <a:r>
              <a:t>How to filter data (WHERE CLAUSE)</a:t>
            </a:r>
          </a:p>
          <a:p>
            <a:pPr marL="208597" indent="-167957" algn="l">
              <a:buClr>
                <a:srgbClr val="FFFEDE"/>
              </a:buClr>
              <a:buSzPct val="69000"/>
              <a:buFont typeface="Lucida Grande"/>
              <a:buChar char="‣"/>
              <a:defRPr sz="2100" b="0">
                <a:solidFill>
                  <a:srgbClr val="FFFFFF"/>
                </a:solidFill>
              </a:defRPr>
            </a:pPr>
            <a:r>
              <a:t>How to Group by</a:t>
            </a:r>
          </a:p>
          <a:p>
            <a:pPr marL="208597" indent="-167957" algn="l">
              <a:buClr>
                <a:srgbClr val="FFFEDE"/>
              </a:buClr>
              <a:buSzPct val="69000"/>
              <a:buFont typeface="Lucida Grande"/>
              <a:buChar char="‣"/>
              <a:defRPr sz="2100" b="0">
                <a:solidFill>
                  <a:srgbClr val="FFFFFF"/>
                </a:solidFill>
              </a:defRPr>
            </a:pPr>
            <a:r>
              <a:t>Aggregations (sum, average, count)</a:t>
            </a:r>
          </a:p>
          <a:p>
            <a:pPr marL="208597" indent="-167957" algn="l">
              <a:buClr>
                <a:srgbClr val="FFFEDE"/>
              </a:buClr>
              <a:buSzPct val="69000"/>
              <a:buFont typeface="Lucida Grande"/>
              <a:buChar char="‣"/>
              <a:defRPr sz="2100" b="0">
                <a:solidFill>
                  <a:srgbClr val="FFFFFF"/>
                </a:solidFill>
              </a:defRPr>
            </a:pPr>
            <a:r>
              <a:t>Joins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8" name="SQL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SQL</a:t>
            </a:r>
          </a:p>
        </p:txBody>
      </p:sp>
      <p:sp>
        <p:nvSpPr>
          <p:cNvPr id="359" name="Make Table:…"/>
          <p:cNvSpPr txBox="1"/>
          <p:nvPr/>
        </p:nvSpPr>
        <p:spPr>
          <a:xfrm>
            <a:off x="450840" y="1071562"/>
            <a:ext cx="3871244" cy="454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1200">
                <a:solidFill>
                  <a:srgbClr val="FFFFFF"/>
                </a:solidFill>
              </a:defRPr>
            </a:pPr>
            <a:r>
              <a:t>Make Table: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r>
              <a:t>Create table GA_SALES (</a:t>
            </a:r>
          </a:p>
          <a:p>
            <a:pPr lvl="1" algn="l">
              <a:defRPr sz="1200" b="0">
                <a:solidFill>
                  <a:srgbClr val="FFFFFF"/>
                </a:solidFill>
              </a:defRPr>
            </a:pPr>
            <a:r>
              <a:t>month_name nvarchar(20)</a:t>
            </a:r>
          </a:p>
          <a:p>
            <a:pPr lvl="1" algn="l">
              <a:defRPr sz="1200" b="0">
                <a:solidFill>
                  <a:srgbClr val="FFFFFF"/>
                </a:solidFill>
              </a:defRPr>
            </a:pPr>
            <a:r>
              <a:t>,qtr nvarchar(20)</a:t>
            </a:r>
          </a:p>
          <a:p>
            <a:pPr lvl="1" algn="l">
              <a:defRPr sz="1200" b="0">
                <a:solidFill>
                  <a:srgbClr val="FFFFFF"/>
                </a:solidFill>
              </a:defRPr>
            </a:pPr>
            <a:r>
              <a:t>,sales_dollars money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r>
              <a:t>);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endParaRPr/>
          </a:p>
          <a:p>
            <a:pPr algn="l">
              <a:defRPr sz="1200" b="0">
                <a:solidFill>
                  <a:srgbClr val="FFFFFF"/>
                </a:solidFill>
              </a:defRPr>
            </a:pPr>
            <a:r>
              <a:t>-- Insert Rows: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r>
              <a:t>insert into GA_SALES values ('Jul', 'FYQ1', 20000.5);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r>
              <a:t>insert into GA_SALES values ('Aug', 'FYQ1', 30000);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r>
              <a:t>insert into GA_SALES values ('Sep', 'FYQ1', 40000);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endParaRPr/>
          </a:p>
          <a:p>
            <a:pPr algn="l">
              <a:defRPr sz="1200">
                <a:solidFill>
                  <a:srgbClr val="FFFFFF"/>
                </a:solidFill>
              </a:defRPr>
            </a:pPr>
            <a:r>
              <a:t>Query: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r>
              <a:t>select top 10 * from GA_SALES; — (limit 10)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endParaRPr/>
          </a:p>
          <a:p>
            <a:pPr algn="l">
              <a:defRPr sz="1200">
                <a:solidFill>
                  <a:srgbClr val="FFFFFF"/>
                </a:solidFill>
              </a:defRPr>
            </a:pPr>
            <a:r>
              <a:t>Where Clause: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r>
              <a:t>select * from GA_SALES where sales_dollars &gt; 25000;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endParaRPr/>
          </a:p>
          <a:p>
            <a:pPr algn="l">
              <a:defRPr sz="1200">
                <a:solidFill>
                  <a:srgbClr val="FFFFFF"/>
                </a:solidFill>
              </a:defRPr>
            </a:pPr>
            <a:r>
              <a:t>What Tables?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r>
              <a:t>select * from information_schema.tables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endParaRPr/>
          </a:p>
          <a:p>
            <a:pPr algn="l">
              <a:defRPr sz="1200" b="0">
                <a:solidFill>
                  <a:srgbClr val="FFFFFF"/>
                </a:solidFill>
              </a:defRPr>
            </a:pPr>
            <a:endParaRPr/>
          </a:p>
          <a:p>
            <a:pPr algn="l">
              <a:defRPr sz="1200" b="0">
                <a:solidFill>
                  <a:srgbClr val="FFFFFF"/>
                </a:solidFill>
              </a:defRPr>
            </a:pPr>
            <a:endParaRPr/>
          </a:p>
          <a:p>
            <a:pPr algn="l">
              <a:defRPr sz="1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0" name="Group by:…"/>
          <p:cNvSpPr txBox="1"/>
          <p:nvPr/>
        </p:nvSpPr>
        <p:spPr>
          <a:xfrm>
            <a:off x="4865360" y="1025842"/>
            <a:ext cx="4168950" cy="525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1200">
                <a:solidFill>
                  <a:srgbClr val="FFFFFF"/>
                </a:solidFill>
              </a:defRPr>
            </a:pPr>
            <a:r>
              <a:t>Group by: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r>
              <a:t>select qtr</a:t>
            </a:r>
          </a:p>
          <a:p>
            <a:pPr lvl="2" algn="l">
              <a:defRPr sz="1200" b="0">
                <a:solidFill>
                  <a:srgbClr val="FFFFFF"/>
                </a:solidFill>
              </a:defRPr>
            </a:pPr>
            <a:r>
              <a:t>,sum(sales_dollars) as qtr_sales 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r>
              <a:t>from GA_SALES 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r>
              <a:t>group by qtr</a:t>
            </a:r>
          </a:p>
          <a:p>
            <a:pPr algn="l">
              <a:defRPr sz="1200">
                <a:solidFill>
                  <a:srgbClr val="FFFFFF"/>
                </a:solidFill>
              </a:defRPr>
            </a:pPr>
            <a:endParaRPr/>
          </a:p>
          <a:p>
            <a:pPr algn="l">
              <a:defRPr sz="1200">
                <a:solidFill>
                  <a:srgbClr val="FFFFFF"/>
                </a:solidFill>
              </a:defRPr>
            </a:pPr>
            <a:r>
              <a:t>Aggregations: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r>
              <a:t>Try - avg() or count() 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endParaRPr/>
          </a:p>
          <a:p>
            <a:pPr algn="l">
              <a:defRPr sz="1200">
                <a:solidFill>
                  <a:srgbClr val="FFFFFF"/>
                </a:solidFill>
              </a:defRPr>
            </a:pPr>
            <a:r>
              <a:t>Joins: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r>
              <a:t>create table GA_TARGETS (</a:t>
            </a:r>
          </a:p>
          <a:p>
            <a:pPr lvl="1" algn="l">
              <a:defRPr sz="1200" b="0">
                <a:solidFill>
                  <a:srgbClr val="FFFFFF"/>
                </a:solidFill>
              </a:defRPr>
            </a:pPr>
            <a:r>
              <a:t>qtr nvarchar(20)</a:t>
            </a:r>
          </a:p>
          <a:p>
            <a:pPr lvl="1" algn="l">
              <a:defRPr sz="1200" b="0">
                <a:solidFill>
                  <a:srgbClr val="FFFFFF"/>
                </a:solidFill>
              </a:defRPr>
            </a:pPr>
            <a:r>
              <a:t>,target money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r>
              <a:t>);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endParaRPr/>
          </a:p>
          <a:p>
            <a:pPr algn="l">
              <a:defRPr sz="1200" b="0">
                <a:solidFill>
                  <a:srgbClr val="FFFFFF"/>
                </a:solidFill>
              </a:defRPr>
            </a:pPr>
            <a:r>
              <a:t>insert into GA_TARGETS values ('FYQ1', 100000);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r>
              <a:t>insert into GA_TARGETS values ('FYQ2', 120000);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endParaRPr/>
          </a:p>
          <a:p>
            <a:pPr algn="l">
              <a:defRPr sz="1200" b="0">
                <a:solidFill>
                  <a:srgbClr val="FFFFFF"/>
                </a:solidFill>
              </a:defRPr>
            </a:pPr>
            <a:r>
              <a:t>select a.qtr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r>
              <a:t>    ,max(target) as target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r>
              <a:t>    ,sum(sales_dollars) as qtr_sales 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r>
              <a:t>    ,max(target) - sum(sales_dollars) variance 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r>
              <a:t>from GA_SALES a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r>
              <a:t>join GA_TARGETS b on a.qtr = b.qtr 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r>
              <a:t>group by a.qtr</a:t>
            </a:r>
          </a:p>
          <a:p>
            <a:pPr algn="l">
              <a:defRPr sz="1200" b="0">
                <a:solidFill>
                  <a:srgbClr val="FFFFFF"/>
                </a:solidFill>
              </a:defRPr>
            </a:pPr>
            <a:endParaRPr/>
          </a:p>
          <a:p>
            <a:pPr algn="l">
              <a:defRPr sz="1200" b="0">
                <a:solidFill>
                  <a:srgbClr val="FFFFFF"/>
                </a:solidFill>
              </a:defRPr>
            </a:pPr>
            <a:endParaRPr/>
          </a:p>
          <a:p>
            <a:pPr algn="l">
              <a:defRPr sz="1200" b="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4" name="LAB"/>
          <p:cNvSpPr txBox="1">
            <a:spLocks noGrp="1"/>
          </p:cNvSpPr>
          <p:nvPr>
            <p:ph type="title" idx="4294967295"/>
          </p:nvPr>
        </p:nvSpPr>
        <p:spPr>
          <a:xfrm>
            <a:off x="-2586038" y="1065212"/>
            <a:ext cx="8426451" cy="3894138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t>LAB</a:t>
            </a:r>
          </a:p>
        </p:txBody>
      </p:sp>
      <p:sp>
        <p:nvSpPr>
          <p:cNvPr id="365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8" name="DISCUSSION: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 defTabSz="914400">
              <a:lnSpc>
                <a:spcPct val="70000"/>
              </a:lnSpc>
              <a:defRPr sz="8000"/>
            </a:pPr>
            <a:r>
              <a:t>DISCUSSION:</a:t>
            </a:r>
          </a:p>
          <a:p>
            <a:pPr marL="27728" marR="27728" defTabSz="914400">
              <a:lnSpc>
                <a:spcPct val="70000"/>
              </a:lnSpc>
              <a:defRPr sz="8000"/>
            </a:pPr>
            <a:r>
              <a:t>PRODUCTIVITY TOOLS</a:t>
            </a:r>
          </a:p>
        </p:txBody>
      </p:sp>
      <p:sp>
        <p:nvSpPr>
          <p:cNvPr id="379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86" name="PRODUCTIVITY TO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PRODUCTIVITY TOOLS</a:t>
            </a:r>
          </a:p>
          <a:p>
            <a:endParaRPr/>
          </a:p>
        </p:txBody>
      </p:sp>
      <p:sp>
        <p:nvSpPr>
          <p:cNvPr id="387" name="Automatic Machine Learning - Auto ML"/>
          <p:cNvSpPr txBox="1"/>
          <p:nvPr/>
        </p:nvSpPr>
        <p:spPr>
          <a:xfrm>
            <a:off x="5964278" y="1169987"/>
            <a:ext cx="2766144" cy="61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t>Automatic Machine Learning - Auto ML</a:t>
            </a:r>
          </a:p>
        </p:txBody>
      </p:sp>
      <p:pic>
        <p:nvPicPr>
          <p:cNvPr id="388" name="20151117_02.jpg" descr="20151117_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3003" y="2467823"/>
            <a:ext cx="1588368" cy="2091530"/>
          </a:xfrm>
          <a:prstGeom prst="rect">
            <a:avLst/>
          </a:prstGeom>
          <a:ln w="25400"/>
        </p:spPr>
      </p:pic>
      <p:pic>
        <p:nvPicPr>
          <p:cNvPr id="389" name="auto-sklearn-5.png" descr="auto-sklearn-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8818" y="2467823"/>
            <a:ext cx="1334759" cy="777577"/>
          </a:xfrm>
          <a:prstGeom prst="rect">
            <a:avLst/>
          </a:prstGeom>
          <a:ln w="25400"/>
        </p:spPr>
      </p:pic>
      <p:sp>
        <p:nvSpPr>
          <p:cNvPr id="390" name="Line"/>
          <p:cNvSpPr/>
          <p:nvPr/>
        </p:nvSpPr>
        <p:spPr>
          <a:xfrm>
            <a:off x="3287319" y="1616361"/>
            <a:ext cx="2235789" cy="1"/>
          </a:xfrm>
          <a:prstGeom prst="line">
            <a:avLst/>
          </a:prstGeom>
          <a:ln w="25400">
            <a:solidFill>
              <a:srgbClr val="000000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1" name="Workflow, collaboration, operationalising"/>
          <p:cNvSpPr txBox="1"/>
          <p:nvPr/>
        </p:nvSpPr>
        <p:spPr>
          <a:xfrm>
            <a:off x="519457" y="1169987"/>
            <a:ext cx="4653740" cy="307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t>Workflow, collaboration, operationalising</a:t>
            </a:r>
          </a:p>
        </p:txBody>
      </p:sp>
      <p:pic>
        <p:nvPicPr>
          <p:cNvPr id="392" name="SAS_Logo.jpg" descr="SAS_Lo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8244" y="3993868"/>
            <a:ext cx="1946739" cy="777578"/>
          </a:xfrm>
          <a:prstGeom prst="rect">
            <a:avLst/>
          </a:prstGeom>
          <a:ln w="25400"/>
        </p:spPr>
      </p:pic>
      <p:pic>
        <p:nvPicPr>
          <p:cNvPr id="393" name="rapidminer-logo-retina.png" descr="rapidminer-logo-retina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2018" y="2661508"/>
            <a:ext cx="2178281" cy="777578"/>
          </a:xfrm>
          <a:prstGeom prst="rect">
            <a:avLst/>
          </a:prstGeom>
          <a:ln w="25400"/>
        </p:spPr>
      </p:pic>
      <p:pic>
        <p:nvPicPr>
          <p:cNvPr id="394" name="scienceops-logo.png" descr="scienceops-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71749" y="3307372"/>
            <a:ext cx="2513807" cy="815740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8" name="HOMEWORK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HOMEWORK</a:t>
            </a:r>
          </a:p>
          <a:p>
            <a:pPr marL="199812" marR="27728" indent="-131444">
              <a:lnSpc>
                <a:spcPct val="120000"/>
              </a:lnSpc>
              <a:buSzPct val="69000"/>
              <a:buFont typeface="Lucida Grande"/>
              <a:defRPr sz="1800"/>
            </a:pPr>
            <a:endParaRPr/>
          </a:p>
          <a:p>
            <a:pPr marL="27728" marR="27728">
              <a:lnSpc>
                <a:spcPct val="120000"/>
              </a:lnSpc>
              <a:defRPr sz="1800"/>
            </a:pPr>
            <a:r>
              <a:rPr sz="1900"/>
              <a:t>Read the following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Read Chapter 2 of http://www.redbook.io/</a:t>
            </a:r>
          </a:p>
          <a:p>
            <a:pPr marL="199812" marR="27728" indent="-131444">
              <a:lnSpc>
                <a:spcPct val="120000"/>
              </a:lnSpc>
              <a:buSzPct val="69000"/>
              <a:buFont typeface="Lucida Grande"/>
              <a:defRPr sz="1800"/>
            </a:pPr>
            <a:r>
              <a:rPr u="sng">
                <a:hlinkClick r:id="rId2"/>
              </a:rPr>
              <a:t>https://medium.com/airbnb-engineering/automated-machine-learning-a-paradigm-shift-that-accelerates-data-scientist-productivity-airbnb-f1f8a10d61f8</a:t>
            </a:r>
          </a:p>
        </p:txBody>
      </p:sp>
      <p:sp>
        <p:nvSpPr>
          <p:cNvPr id="399" name="DATA SCIENC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97731" y="257023"/>
            <a:ext cx="1094750" cy="810228"/>
          </a:xfrm>
          <a:prstGeom prst="rect">
            <a:avLst/>
          </a:prstGeom>
          <a:solidFill>
            <a:schemeClr val="bg1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3149" y="0"/>
            <a:ext cx="2786400" cy="5400000"/>
          </a:xfrm>
          <a:prstGeom prst="rect">
            <a:avLst/>
          </a:prstGeom>
          <a:solidFill>
            <a:srgbClr val="00B0F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34" tIns="46734" rIns="46734" bIns="46734" numCol="1" spcCol="38100" rtlCol="0" anchor="ctr">
            <a:spAutoFit/>
          </a:bodyPr>
          <a:lstStyle/>
          <a:p>
            <a:pPr algn="l" defTabSz="934700"/>
            <a:endParaRPr lang="en-US" sz="1431" b="0"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Shape 277"/>
          <p:cNvSpPr txBox="1">
            <a:spLocks noGrp="1"/>
          </p:cNvSpPr>
          <p:nvPr>
            <p:ph type="title" idx="4294967295"/>
          </p:nvPr>
        </p:nvSpPr>
        <p:spPr>
          <a:xfrm>
            <a:off x="154472" y="98323"/>
            <a:ext cx="8594333" cy="469508"/>
          </a:xfrm>
          <a:prstGeom prst="rect">
            <a:avLst/>
          </a:prstGeom>
        </p:spPr>
        <p:txBody>
          <a:bodyPr>
            <a:noAutofit/>
          </a:bodyPr>
          <a:lstStyle>
            <a:lvl1pPr defTabSz="566927">
              <a:defRPr sz="1736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GB" sz="5520" dirty="0">
                <a:solidFill>
                  <a:schemeClr val="bg1"/>
                </a:solidFill>
              </a:rPr>
              <a:t>Course </a:t>
            </a:r>
            <a:br>
              <a:rPr lang="en-GB" sz="5520" dirty="0">
                <a:solidFill>
                  <a:schemeClr val="bg1"/>
                </a:solidFill>
              </a:rPr>
            </a:br>
            <a:r>
              <a:rPr lang="en-GB" sz="5520" dirty="0">
                <a:solidFill>
                  <a:schemeClr val="bg1"/>
                </a:solidFill>
              </a:rPr>
              <a:t>Plan</a:t>
            </a:r>
            <a:endParaRPr sz="5520" dirty="0">
              <a:solidFill>
                <a:schemeClr val="bg1"/>
              </a:solidFill>
            </a:endParaRPr>
          </a:p>
        </p:txBody>
      </p:sp>
      <p:pic>
        <p:nvPicPr>
          <p:cNvPr id="479" name="Shape 279" descr="Shape 27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7269" y="4725172"/>
            <a:ext cx="323074" cy="323074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Shape 280"/>
          <p:cNvSpPr txBox="1">
            <a:spLocks noGrp="1"/>
          </p:cNvSpPr>
          <p:nvPr>
            <p:ph type="sldNum" sz="quarter" idx="2"/>
          </p:nvPr>
        </p:nvSpPr>
        <p:spPr>
          <a:xfrm>
            <a:off x="8862685" y="4805281"/>
            <a:ext cx="461665" cy="4565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8229600" y="277792"/>
            <a:ext cx="1094750" cy="810228"/>
          </a:xfrm>
          <a:prstGeom prst="rect">
            <a:avLst/>
          </a:prstGeom>
          <a:solidFill>
            <a:schemeClr val="bg1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423" r="4954"/>
          <a:stretch/>
        </p:blipFill>
        <p:spPr>
          <a:xfrm>
            <a:off x="2763250" y="4017"/>
            <a:ext cx="5732567" cy="52577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73885" y="2658760"/>
            <a:ext cx="3287209" cy="185195"/>
          </a:xfrm>
          <a:prstGeom prst="rect">
            <a:avLst/>
          </a:prstGeom>
          <a:noFill/>
          <a:ln w="3175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5-Point Star 5"/>
          <p:cNvSpPr/>
          <p:nvPr/>
        </p:nvSpPr>
        <p:spPr>
          <a:xfrm>
            <a:off x="4734047" y="4782131"/>
            <a:ext cx="439838" cy="452519"/>
          </a:xfrm>
          <a:prstGeom prst="star5">
            <a:avLst/>
          </a:prstGeom>
          <a:solidFill>
            <a:srgbClr val="FFFF00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663440" y="2880360"/>
            <a:ext cx="1188720" cy="9144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/>
          <p:cNvSpPr/>
          <p:nvPr/>
        </p:nvSpPr>
        <p:spPr>
          <a:xfrm>
            <a:off x="3126003" y="2880360"/>
            <a:ext cx="1481546" cy="441146"/>
          </a:xfrm>
          <a:prstGeom prst="rect">
            <a:avLst/>
          </a:prstGeom>
          <a:noFill/>
          <a:ln w="3175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Paul &amp; </a:t>
            </a:r>
            <a:r>
              <a:rPr kumimoji="0" lang="en-US" sz="105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James review final project</a:t>
            </a:r>
            <a:r>
              <a:rPr kumimoji="0" lang="en-US" sz="1050" b="1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ideas</a:t>
            </a:r>
            <a:endParaRPr kumimoji="0" lang="en-US" sz="105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230508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&amp; GitHub </a:t>
            </a:r>
            <a:r>
              <a:rPr lang="mr-IN" dirty="0" smtClean="0"/>
              <a:t>–</a:t>
            </a:r>
            <a:r>
              <a:rPr lang="en-US" dirty="0" smtClean="0"/>
              <a:t> 1 Pager Guide!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49"/>
          <a:stretch/>
        </p:blipFill>
        <p:spPr>
          <a:xfrm>
            <a:off x="1285568" y="934064"/>
            <a:ext cx="7347155" cy="44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09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93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94" name="Datab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t>Databases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SQL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Lab: SQL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Discussion of Data Science Productivity Tools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8" name="DATABASES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DATABASES</a:t>
            </a:r>
          </a:p>
        </p:txBody>
      </p:sp>
      <p:sp>
        <p:nvSpPr>
          <p:cNvPr id="199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06" name="RDB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RDBMS</a:t>
            </a:r>
          </a:p>
        </p:txBody>
      </p:sp>
      <p:pic>
        <p:nvPicPr>
          <p:cNvPr id="207" name="rdbms.png" descr="rdb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8314" y="1415143"/>
            <a:ext cx="4309615" cy="3324140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14" name="WHAT IS A DATABA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A DATABASE</a:t>
            </a:r>
          </a:p>
        </p:txBody>
      </p:sp>
      <p:sp>
        <p:nvSpPr>
          <p:cNvPr id="215" name="Databases are computer systems that manage storage and querying of data. Databases provide a way to organise data along with efficient methods to retrieve specific information.…"/>
          <p:cNvSpPr txBox="1"/>
          <p:nvPr/>
        </p:nvSpPr>
        <p:spPr>
          <a:xfrm>
            <a:off x="454024" y="1325562"/>
            <a:ext cx="8455027" cy="2761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Databases are computer systems that manage storage and querying of data. Databases provide a way to organise data along with efficient methods to retrieve specific information.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Typically, retrieval is performed using a query language, a mini programming syntax with a few basic operators for data transformation, the most common of which is 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SQL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22" name="WHAT IS A DATABA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A DATABASE</a:t>
            </a:r>
          </a:p>
        </p:txBody>
      </p:sp>
      <p:sp>
        <p:nvSpPr>
          <p:cNvPr id="223" name="Databases are the standard solution for data storage and are much more robust than text, CSV or json files. Most analyses involve pulling data to and from a resource and in most settings, that means using a database.…"/>
          <p:cNvSpPr txBox="1"/>
          <p:nvPr/>
        </p:nvSpPr>
        <p:spPr>
          <a:xfrm>
            <a:off x="454024" y="1325562"/>
            <a:ext cx="8455027" cy="2853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Databases are the standard solution for data storage and are much more robust than text, CSV or json files. Most analyses involve pulling data to and from a resource and in most settings, that means using a database.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Databases can come in many flavours, designed to serve for different use cases.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</p:txBody>
      </p:sp>
      <p:pic>
        <p:nvPicPr>
          <p:cNvPr id="224" name="logo-mysql-170x115.png" descr="logo-mysql-170x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9891" y="4062016"/>
            <a:ext cx="1207637" cy="816527"/>
          </a:xfrm>
          <a:prstGeom prst="rect">
            <a:avLst/>
          </a:prstGeom>
          <a:ln w="25400"/>
        </p:spPr>
      </p:pic>
      <p:pic>
        <p:nvPicPr>
          <p:cNvPr id="225" name="MongoDB-Logo.svg.png" descr="MongoDB-Logo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25250" y="4028151"/>
            <a:ext cx="3261813" cy="884258"/>
          </a:xfrm>
          <a:prstGeom prst="rect">
            <a:avLst/>
          </a:prstGeom>
          <a:ln w="25400"/>
        </p:spPr>
      </p:pic>
      <p:pic>
        <p:nvPicPr>
          <p:cNvPr id="226" name="MicrosoftSQLServer.png" descr="MicrosoftSQLServ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98804" y="4308855"/>
            <a:ext cx="1867378" cy="475572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966</Words>
  <Application>Microsoft Macintosh PowerPoint</Application>
  <PresentationFormat>Custom</PresentationFormat>
  <Paragraphs>191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Gill Sans</vt:lpstr>
      <vt:lpstr>Helvetica</vt:lpstr>
      <vt:lpstr>Lucida Grande</vt:lpstr>
      <vt:lpstr>News706 BT</vt:lpstr>
      <vt:lpstr>Proxima Nova</vt:lpstr>
      <vt:lpstr>Trebuchet MS</vt:lpstr>
      <vt:lpstr>Arial</vt:lpstr>
      <vt:lpstr>White</vt:lpstr>
      <vt:lpstr>Welcome to General Assembly</vt:lpstr>
      <vt:lpstr>DATA SCIENCE  Lesson 10 - Databases and SQL</vt:lpstr>
      <vt:lpstr>Course  Plan</vt:lpstr>
      <vt:lpstr>Git &amp; GitHub – 1 Pager Guide!</vt:lpstr>
      <vt:lpstr>AGENDA</vt:lpstr>
      <vt:lpstr>DATABASES</vt:lpstr>
      <vt:lpstr>RDBMS</vt:lpstr>
      <vt:lpstr>WHAT IS A DATABASE</vt:lpstr>
      <vt:lpstr>WHAT IS A DATABASE</vt:lpstr>
      <vt:lpstr>WHY USE DATABASES</vt:lpstr>
      <vt:lpstr>RELATIONAL DATABASE - TABLES</vt:lpstr>
      <vt:lpstr>RELATIONAL DATABASE - SCHEMA</vt:lpstr>
      <vt:lpstr>RELATIONAL DATABASE - KEYS</vt:lpstr>
      <vt:lpstr>RELATIONAL DATABASE - DATA MODEL</vt:lpstr>
      <vt:lpstr>RELATIONAL DATABASE - TRANSACTIONAL INTEGRITY</vt:lpstr>
      <vt:lpstr>RELATIONAL DATABASE - ACID</vt:lpstr>
      <vt:lpstr>NO-SQL Databases</vt:lpstr>
      <vt:lpstr>SQL/NoSQL </vt:lpstr>
      <vt:lpstr>SQL/NoSQL - Examples</vt:lpstr>
      <vt:lpstr>BIG DATA &amp; SQL</vt:lpstr>
      <vt:lpstr>MPP RDBMS - Massively Parallel Processing</vt:lpstr>
      <vt:lpstr>BIG DATA SQL</vt:lpstr>
      <vt:lpstr>SQL</vt:lpstr>
      <vt:lpstr>PowerPoint Presentation</vt:lpstr>
      <vt:lpstr>LAB</vt:lpstr>
      <vt:lpstr>DISCUSSION: PRODUCTIVITY TOOLS</vt:lpstr>
      <vt:lpstr>PRODUCTIVITY TOOLS </vt:lpstr>
      <vt:lpstr>HOMEWORK  Read the following Read Chapter 2 of http://www.redbook.io/ https://medium.com/airbnb-engineering/automated-machine-learning-a-paradigm-shift-that-accelerates-data-scientist-productivity-airbnb-f1f8a10d61f8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General Assembly</dc:title>
  <cp:lastModifiedBy>Microsoft Office User</cp:lastModifiedBy>
  <cp:revision>3</cp:revision>
  <dcterms:modified xsi:type="dcterms:W3CDTF">2018-03-20T12:02:41Z</dcterms:modified>
</cp:coreProperties>
</file>